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7"/>
  </p:normalViewPr>
  <p:slideViewPr>
    <p:cSldViewPr snapToGrid="0" snapToObjects="1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116F6-A5D4-49A7-8A59-8E251CFFB6CC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DBE73F-771B-400C-A2D8-30821F5FABD9}">
      <dgm:prSet/>
      <dgm:spPr/>
      <dgm:t>
        <a:bodyPr/>
        <a:lstStyle/>
        <a:p>
          <a:r>
            <a:rPr lang="es-ES"/>
            <a:t>For all these reasons, EAPN has a fundamental role in making these issues known and, at the same time, establishing ways for the authorities and responsible actors to the right answers.</a:t>
          </a:r>
          <a:endParaRPr lang="en-US"/>
        </a:p>
      </dgm:t>
    </dgm:pt>
    <dgm:pt modelId="{6045E67F-5160-43B8-9A3D-E61A4A5FA926}" type="parTrans" cxnId="{9ED47542-4C10-40BA-8CAF-C008CF9F9BCD}">
      <dgm:prSet/>
      <dgm:spPr/>
      <dgm:t>
        <a:bodyPr/>
        <a:lstStyle/>
        <a:p>
          <a:endParaRPr lang="en-US"/>
        </a:p>
      </dgm:t>
    </dgm:pt>
    <dgm:pt modelId="{73F8BC09-FF8F-4524-96CB-605068D3F0B7}" type="sibTrans" cxnId="{9ED47542-4C10-40BA-8CAF-C008CF9F9BCD}">
      <dgm:prSet/>
      <dgm:spPr/>
      <dgm:t>
        <a:bodyPr/>
        <a:lstStyle/>
        <a:p>
          <a:endParaRPr lang="en-US"/>
        </a:p>
      </dgm:t>
    </dgm:pt>
    <dgm:pt modelId="{4B4E1378-3EEF-418A-91A0-A0372AF96F00}">
      <dgm:prSet/>
      <dgm:spPr/>
      <dgm:t>
        <a:bodyPr/>
        <a:lstStyle/>
        <a:p>
          <a:r>
            <a:rPr lang="es-ES" dirty="0"/>
            <a:t>In </a:t>
          </a:r>
          <a:r>
            <a:rPr lang="es-ES" dirty="0" err="1"/>
            <a:t>order</a:t>
          </a:r>
          <a:r>
            <a:rPr lang="es-ES" dirty="0"/>
            <a:t> to </a:t>
          </a:r>
          <a:r>
            <a:rPr lang="es-ES" dirty="0" err="1"/>
            <a:t>obtain</a:t>
          </a:r>
          <a:r>
            <a:rPr lang="es-ES" dirty="0"/>
            <a:t>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information</a:t>
          </a:r>
          <a:r>
            <a:rPr lang="es-ES" dirty="0"/>
            <a:t> and to </a:t>
          </a:r>
          <a:r>
            <a:rPr lang="es-ES" dirty="0" err="1"/>
            <a:t>make</a:t>
          </a:r>
          <a:r>
            <a:rPr lang="es-ES" dirty="0"/>
            <a:t> </a:t>
          </a:r>
          <a:r>
            <a:rPr lang="es-ES" dirty="0" err="1"/>
            <a:t>an</a:t>
          </a:r>
          <a:r>
            <a:rPr lang="es-ES" dirty="0"/>
            <a:t> </a:t>
          </a:r>
          <a:r>
            <a:rPr lang="es-ES" dirty="0" err="1"/>
            <a:t>overall</a:t>
          </a:r>
          <a:r>
            <a:rPr lang="es-ES" dirty="0"/>
            <a:t> </a:t>
          </a:r>
          <a:r>
            <a:rPr lang="es-ES" dirty="0" err="1"/>
            <a:t>analysis</a:t>
          </a:r>
          <a:r>
            <a:rPr lang="es-ES" dirty="0"/>
            <a:t> </a:t>
          </a:r>
          <a:r>
            <a:rPr lang="es-ES" dirty="0" err="1"/>
            <a:t>we</a:t>
          </a:r>
          <a:r>
            <a:rPr lang="es-ES" dirty="0"/>
            <a:t> </a:t>
          </a:r>
          <a:r>
            <a:rPr lang="es-ES" dirty="0" err="1"/>
            <a:t>conduct</a:t>
          </a:r>
          <a:r>
            <a:rPr lang="es-ES" dirty="0"/>
            <a:t> a </a:t>
          </a:r>
          <a:r>
            <a:rPr lang="es-ES" dirty="0" err="1"/>
            <a:t>Survey</a:t>
          </a:r>
          <a:r>
            <a:rPr lang="es-ES" dirty="0"/>
            <a:t>.</a:t>
          </a:r>
          <a:endParaRPr lang="en-US" dirty="0"/>
        </a:p>
      </dgm:t>
    </dgm:pt>
    <dgm:pt modelId="{90B4B5B8-430E-4E7E-8B14-5306BCACA6E7}" type="parTrans" cxnId="{97EE2F7A-62E0-4651-A25D-8C1A1537484E}">
      <dgm:prSet/>
      <dgm:spPr/>
      <dgm:t>
        <a:bodyPr/>
        <a:lstStyle/>
        <a:p>
          <a:endParaRPr lang="en-US"/>
        </a:p>
      </dgm:t>
    </dgm:pt>
    <dgm:pt modelId="{4101E099-D346-485B-A489-7CB30D165CA3}" type="sibTrans" cxnId="{97EE2F7A-62E0-4651-A25D-8C1A1537484E}">
      <dgm:prSet/>
      <dgm:spPr/>
      <dgm:t>
        <a:bodyPr/>
        <a:lstStyle/>
        <a:p>
          <a:endParaRPr lang="en-US"/>
        </a:p>
      </dgm:t>
    </dgm:pt>
    <dgm:pt modelId="{749A86C4-15D4-5A41-9388-B1E21272C444}" type="pres">
      <dgm:prSet presAssocID="{463116F6-A5D4-49A7-8A59-8E251CFFB6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3D14F59-0C7E-684B-B09F-329BD29F82C1}" type="pres">
      <dgm:prSet presAssocID="{4B4E1378-3EEF-418A-91A0-A0372AF96F00}" presName="boxAndChildren" presStyleCnt="0"/>
      <dgm:spPr/>
    </dgm:pt>
    <dgm:pt modelId="{866BBB26-0E6B-9647-AB49-28C87213D941}" type="pres">
      <dgm:prSet presAssocID="{4B4E1378-3EEF-418A-91A0-A0372AF96F00}" presName="parentTextBox" presStyleLbl="node1" presStyleIdx="0" presStyleCnt="2"/>
      <dgm:spPr/>
      <dgm:t>
        <a:bodyPr/>
        <a:lstStyle/>
        <a:p>
          <a:endParaRPr lang="fr-FR"/>
        </a:p>
      </dgm:t>
    </dgm:pt>
    <dgm:pt modelId="{EF664BFA-A57A-524F-8908-07C9EC0CA79E}" type="pres">
      <dgm:prSet presAssocID="{73F8BC09-FF8F-4524-96CB-605068D3F0B7}" presName="sp" presStyleCnt="0"/>
      <dgm:spPr/>
    </dgm:pt>
    <dgm:pt modelId="{45793B29-0E2D-7E48-896A-F2E1D013A9C0}" type="pres">
      <dgm:prSet presAssocID="{76DBE73F-771B-400C-A2D8-30821F5FABD9}" presName="arrowAndChildren" presStyleCnt="0"/>
      <dgm:spPr/>
    </dgm:pt>
    <dgm:pt modelId="{19764FF8-5B67-6341-8D3C-C5289C8E2C26}" type="pres">
      <dgm:prSet presAssocID="{76DBE73F-771B-400C-A2D8-30821F5FABD9}" presName="parentTextArrow" presStyleLbl="node1" presStyleIdx="1" presStyleCnt="2"/>
      <dgm:spPr/>
      <dgm:t>
        <a:bodyPr/>
        <a:lstStyle/>
        <a:p>
          <a:endParaRPr lang="fr-FR"/>
        </a:p>
      </dgm:t>
    </dgm:pt>
  </dgm:ptLst>
  <dgm:cxnLst>
    <dgm:cxn modelId="{7F02768B-5CAB-744C-9771-01A7A9CA42FB}" type="presOf" srcId="{76DBE73F-771B-400C-A2D8-30821F5FABD9}" destId="{19764FF8-5B67-6341-8D3C-C5289C8E2C26}" srcOrd="0" destOrd="0" presId="urn:microsoft.com/office/officeart/2005/8/layout/process4"/>
    <dgm:cxn modelId="{9ED47542-4C10-40BA-8CAF-C008CF9F9BCD}" srcId="{463116F6-A5D4-49A7-8A59-8E251CFFB6CC}" destId="{76DBE73F-771B-400C-A2D8-30821F5FABD9}" srcOrd="0" destOrd="0" parTransId="{6045E67F-5160-43B8-9A3D-E61A4A5FA926}" sibTransId="{73F8BC09-FF8F-4524-96CB-605068D3F0B7}"/>
    <dgm:cxn modelId="{FFBBA805-5307-C844-A780-B852DBB989DC}" type="presOf" srcId="{463116F6-A5D4-49A7-8A59-8E251CFFB6CC}" destId="{749A86C4-15D4-5A41-9388-B1E21272C444}" srcOrd="0" destOrd="0" presId="urn:microsoft.com/office/officeart/2005/8/layout/process4"/>
    <dgm:cxn modelId="{29A6FFE4-C82B-CA4F-ACE9-4C0C3D019E70}" type="presOf" srcId="{4B4E1378-3EEF-418A-91A0-A0372AF96F00}" destId="{866BBB26-0E6B-9647-AB49-28C87213D941}" srcOrd="0" destOrd="0" presId="urn:microsoft.com/office/officeart/2005/8/layout/process4"/>
    <dgm:cxn modelId="{97EE2F7A-62E0-4651-A25D-8C1A1537484E}" srcId="{463116F6-A5D4-49A7-8A59-8E251CFFB6CC}" destId="{4B4E1378-3EEF-418A-91A0-A0372AF96F00}" srcOrd="1" destOrd="0" parTransId="{90B4B5B8-430E-4E7E-8B14-5306BCACA6E7}" sibTransId="{4101E099-D346-485B-A489-7CB30D165CA3}"/>
    <dgm:cxn modelId="{5370B5FF-E405-BC4F-AAEF-7E682EFE16C9}" type="presParOf" srcId="{749A86C4-15D4-5A41-9388-B1E21272C444}" destId="{03D14F59-0C7E-684B-B09F-329BD29F82C1}" srcOrd="0" destOrd="0" presId="urn:microsoft.com/office/officeart/2005/8/layout/process4"/>
    <dgm:cxn modelId="{78D31907-C90F-2241-86DF-89CEF6A3EC1B}" type="presParOf" srcId="{03D14F59-0C7E-684B-B09F-329BD29F82C1}" destId="{866BBB26-0E6B-9647-AB49-28C87213D941}" srcOrd="0" destOrd="0" presId="urn:microsoft.com/office/officeart/2005/8/layout/process4"/>
    <dgm:cxn modelId="{233C8113-7CA7-AB44-80BB-739CEC214A1C}" type="presParOf" srcId="{749A86C4-15D4-5A41-9388-B1E21272C444}" destId="{EF664BFA-A57A-524F-8908-07C9EC0CA79E}" srcOrd="1" destOrd="0" presId="urn:microsoft.com/office/officeart/2005/8/layout/process4"/>
    <dgm:cxn modelId="{8D24C938-26BC-3040-B058-FB47755DD8E2}" type="presParOf" srcId="{749A86C4-15D4-5A41-9388-B1E21272C444}" destId="{45793B29-0E2D-7E48-896A-F2E1D013A9C0}" srcOrd="2" destOrd="0" presId="urn:microsoft.com/office/officeart/2005/8/layout/process4"/>
    <dgm:cxn modelId="{4F77B846-B087-E847-90DB-A78FDBC3BD3B}" type="presParOf" srcId="{45793B29-0E2D-7E48-896A-F2E1D013A9C0}" destId="{19764FF8-5B67-6341-8D3C-C5289C8E2C2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5928DF-31D8-45F7-AEAD-4CAD73E4D2A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BF511B-4B16-46AD-BE2A-D3B7029172FA}">
      <dgm:prSet/>
      <dgm:spPr/>
      <dgm:t>
        <a:bodyPr/>
        <a:lstStyle/>
        <a:p>
          <a:r>
            <a:rPr lang="en-US"/>
            <a:t>To assess the impact of the COVID crisis on the most vulnerable and poor groups, including the policy responses implemented by Governments, in each the European countries that belong to EAPN.</a:t>
          </a:r>
        </a:p>
      </dgm:t>
    </dgm:pt>
    <dgm:pt modelId="{05521E91-F616-40D6-A2AA-593C20D08B24}" type="parTrans" cxnId="{CA56B6B1-32AD-41F7-9C14-D31BF0CC4082}">
      <dgm:prSet/>
      <dgm:spPr/>
      <dgm:t>
        <a:bodyPr/>
        <a:lstStyle/>
        <a:p>
          <a:endParaRPr lang="en-US"/>
        </a:p>
      </dgm:t>
    </dgm:pt>
    <dgm:pt modelId="{FF91EC8E-B40C-4CD1-AA30-CC5E8F197C39}" type="sibTrans" cxnId="{CA56B6B1-32AD-41F7-9C14-D31BF0CC4082}">
      <dgm:prSet/>
      <dgm:spPr/>
      <dgm:t>
        <a:bodyPr/>
        <a:lstStyle/>
        <a:p>
          <a:endParaRPr lang="en-US"/>
        </a:p>
      </dgm:t>
    </dgm:pt>
    <dgm:pt modelId="{3E624817-3D21-422F-B696-9545E3A757F2}">
      <dgm:prSet/>
      <dgm:spPr/>
      <dgm:t>
        <a:bodyPr/>
        <a:lstStyle/>
        <a:p>
          <a:r>
            <a:rPr lang="en-US"/>
            <a:t>To incorporate the testimonies of people experiencing poverty.</a:t>
          </a:r>
          <a:r>
            <a:rPr lang="es-ES"/>
            <a:t> </a:t>
          </a:r>
          <a:endParaRPr lang="en-US"/>
        </a:p>
      </dgm:t>
    </dgm:pt>
    <dgm:pt modelId="{2315DCE9-6BFA-49B8-9EF2-F7A97AB0720C}" type="parTrans" cxnId="{173E5BCE-C1D4-47CB-854D-3255F9D6478E}">
      <dgm:prSet/>
      <dgm:spPr/>
      <dgm:t>
        <a:bodyPr/>
        <a:lstStyle/>
        <a:p>
          <a:endParaRPr lang="en-US"/>
        </a:p>
      </dgm:t>
    </dgm:pt>
    <dgm:pt modelId="{E26C21F8-29D9-4977-9CEA-C79AC1F570C2}" type="sibTrans" cxnId="{173E5BCE-C1D4-47CB-854D-3255F9D6478E}">
      <dgm:prSet/>
      <dgm:spPr/>
      <dgm:t>
        <a:bodyPr/>
        <a:lstStyle/>
        <a:p>
          <a:endParaRPr lang="en-US"/>
        </a:p>
      </dgm:t>
    </dgm:pt>
    <dgm:pt modelId="{B2710190-B756-418E-9821-F2A4C3CEF536}">
      <dgm:prSet/>
      <dgm:spPr/>
      <dgm:t>
        <a:bodyPr/>
        <a:lstStyle/>
        <a:p>
          <a:r>
            <a:rPr lang="en-US"/>
            <a:t>To make recommendations at the National and EU level.</a:t>
          </a:r>
        </a:p>
      </dgm:t>
    </dgm:pt>
    <dgm:pt modelId="{62CAB1C6-CD66-4EB8-9663-079AEFBBC9A3}" type="parTrans" cxnId="{0FDA40C2-235C-43C2-B023-B32F35756C6C}">
      <dgm:prSet/>
      <dgm:spPr/>
      <dgm:t>
        <a:bodyPr/>
        <a:lstStyle/>
        <a:p>
          <a:endParaRPr lang="en-US"/>
        </a:p>
      </dgm:t>
    </dgm:pt>
    <dgm:pt modelId="{EBCCFFB6-8568-4C77-82AD-D02A478BE3E6}" type="sibTrans" cxnId="{0FDA40C2-235C-43C2-B023-B32F35756C6C}">
      <dgm:prSet/>
      <dgm:spPr/>
      <dgm:t>
        <a:bodyPr/>
        <a:lstStyle/>
        <a:p>
          <a:endParaRPr lang="en-US"/>
        </a:p>
      </dgm:t>
    </dgm:pt>
    <dgm:pt modelId="{1743C385-41BD-6E45-AD5A-B568C184755A}" type="pres">
      <dgm:prSet presAssocID="{575928DF-31D8-45F7-AEAD-4CAD73E4D2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A608995-253D-C546-8B33-A2BBFBCE1C9B}" type="pres">
      <dgm:prSet presAssocID="{97BF511B-4B16-46AD-BE2A-D3B7029172F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6CC4AA-DA3F-D74F-A083-B473E8A491D7}" type="pres">
      <dgm:prSet presAssocID="{FF91EC8E-B40C-4CD1-AA30-CC5E8F197C39}" presName="sibTrans" presStyleCnt="0"/>
      <dgm:spPr/>
    </dgm:pt>
    <dgm:pt modelId="{47DDC4B6-2F7C-AA48-B75E-07A925F992E6}" type="pres">
      <dgm:prSet presAssocID="{3E624817-3D21-422F-B696-9545E3A757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41BDE6-EC27-1B4E-8B25-791D8534D6F2}" type="pres">
      <dgm:prSet presAssocID="{E26C21F8-29D9-4977-9CEA-C79AC1F570C2}" presName="sibTrans" presStyleCnt="0"/>
      <dgm:spPr/>
    </dgm:pt>
    <dgm:pt modelId="{3498010F-5E24-E647-A18C-591D38AE667F}" type="pres">
      <dgm:prSet presAssocID="{B2710190-B756-418E-9821-F2A4C3CEF5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A56B6B1-32AD-41F7-9C14-D31BF0CC4082}" srcId="{575928DF-31D8-45F7-AEAD-4CAD73E4D2A4}" destId="{97BF511B-4B16-46AD-BE2A-D3B7029172FA}" srcOrd="0" destOrd="0" parTransId="{05521E91-F616-40D6-A2AA-593C20D08B24}" sibTransId="{FF91EC8E-B40C-4CD1-AA30-CC5E8F197C39}"/>
    <dgm:cxn modelId="{E755ECBA-B6DC-714F-8D56-F7F50223D23F}" type="presOf" srcId="{B2710190-B756-418E-9821-F2A4C3CEF536}" destId="{3498010F-5E24-E647-A18C-591D38AE667F}" srcOrd="0" destOrd="0" presId="urn:microsoft.com/office/officeart/2005/8/layout/default"/>
    <dgm:cxn modelId="{5C9935BA-009C-C147-84C6-E5A48B6A0C51}" type="presOf" srcId="{575928DF-31D8-45F7-AEAD-4CAD73E4D2A4}" destId="{1743C385-41BD-6E45-AD5A-B568C184755A}" srcOrd="0" destOrd="0" presId="urn:microsoft.com/office/officeart/2005/8/layout/default"/>
    <dgm:cxn modelId="{1EAE7C7F-B756-6D4E-A67A-8EAFFA4CBD6B}" type="presOf" srcId="{97BF511B-4B16-46AD-BE2A-D3B7029172FA}" destId="{3A608995-253D-C546-8B33-A2BBFBCE1C9B}" srcOrd="0" destOrd="0" presId="urn:microsoft.com/office/officeart/2005/8/layout/default"/>
    <dgm:cxn modelId="{173E5BCE-C1D4-47CB-854D-3255F9D6478E}" srcId="{575928DF-31D8-45F7-AEAD-4CAD73E4D2A4}" destId="{3E624817-3D21-422F-B696-9545E3A757F2}" srcOrd="1" destOrd="0" parTransId="{2315DCE9-6BFA-49B8-9EF2-F7A97AB0720C}" sibTransId="{E26C21F8-29D9-4977-9CEA-C79AC1F570C2}"/>
    <dgm:cxn modelId="{4FDA658C-8E9D-1545-B3ED-563E88BCDABA}" type="presOf" srcId="{3E624817-3D21-422F-B696-9545E3A757F2}" destId="{47DDC4B6-2F7C-AA48-B75E-07A925F992E6}" srcOrd="0" destOrd="0" presId="urn:microsoft.com/office/officeart/2005/8/layout/default"/>
    <dgm:cxn modelId="{0FDA40C2-235C-43C2-B023-B32F35756C6C}" srcId="{575928DF-31D8-45F7-AEAD-4CAD73E4D2A4}" destId="{B2710190-B756-418E-9821-F2A4C3CEF536}" srcOrd="2" destOrd="0" parTransId="{62CAB1C6-CD66-4EB8-9663-079AEFBBC9A3}" sibTransId="{EBCCFFB6-8568-4C77-82AD-D02A478BE3E6}"/>
    <dgm:cxn modelId="{CA4EFB5D-097D-AA4B-8FCC-FE85710F5FE1}" type="presParOf" srcId="{1743C385-41BD-6E45-AD5A-B568C184755A}" destId="{3A608995-253D-C546-8B33-A2BBFBCE1C9B}" srcOrd="0" destOrd="0" presId="urn:microsoft.com/office/officeart/2005/8/layout/default"/>
    <dgm:cxn modelId="{5AE1560A-2387-2340-A606-6882F0E4B08F}" type="presParOf" srcId="{1743C385-41BD-6E45-AD5A-B568C184755A}" destId="{446CC4AA-DA3F-D74F-A083-B473E8A491D7}" srcOrd="1" destOrd="0" presId="urn:microsoft.com/office/officeart/2005/8/layout/default"/>
    <dgm:cxn modelId="{E9447A9C-1F62-674B-9FE7-4354ADAD60FF}" type="presParOf" srcId="{1743C385-41BD-6E45-AD5A-B568C184755A}" destId="{47DDC4B6-2F7C-AA48-B75E-07A925F992E6}" srcOrd="2" destOrd="0" presId="urn:microsoft.com/office/officeart/2005/8/layout/default"/>
    <dgm:cxn modelId="{5648B468-8D90-9A41-BDD3-6F3A65D42168}" type="presParOf" srcId="{1743C385-41BD-6E45-AD5A-B568C184755A}" destId="{0B41BDE6-EC27-1B4E-8B25-791D8534D6F2}" srcOrd="3" destOrd="0" presId="urn:microsoft.com/office/officeart/2005/8/layout/default"/>
    <dgm:cxn modelId="{F320234D-311B-924E-AD91-995AC11DA7EC}" type="presParOf" srcId="{1743C385-41BD-6E45-AD5A-B568C184755A}" destId="{3498010F-5E24-E647-A18C-591D38AE667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220778-578C-47DA-BE54-D7025024D2B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67983B-C339-4FD5-91F4-F2B665204935}">
      <dgm:prSet/>
      <dgm:spPr/>
      <dgm:t>
        <a:bodyPr/>
        <a:lstStyle/>
        <a:p>
          <a:r>
            <a:rPr lang="en-US" dirty="0"/>
            <a:t>Member exchange on the topic through a Webinar to share key issues and to draw out examples on good and bad policy practices.</a:t>
          </a:r>
        </a:p>
      </dgm:t>
    </dgm:pt>
    <dgm:pt modelId="{B0471B51-F887-48C8-94C4-D44E0ED90672}" type="parTrans" cxnId="{1C3C2347-38F5-40FC-A6ED-58FDD688C4D8}">
      <dgm:prSet/>
      <dgm:spPr/>
      <dgm:t>
        <a:bodyPr/>
        <a:lstStyle/>
        <a:p>
          <a:endParaRPr lang="en-US"/>
        </a:p>
      </dgm:t>
    </dgm:pt>
    <dgm:pt modelId="{6B368984-00C9-4166-B0DC-C2BAF59E64DA}" type="sibTrans" cxnId="{1C3C2347-38F5-40FC-A6ED-58FDD688C4D8}">
      <dgm:prSet/>
      <dgm:spPr/>
      <dgm:t>
        <a:bodyPr/>
        <a:lstStyle/>
        <a:p>
          <a:endParaRPr lang="en-US"/>
        </a:p>
      </dgm:t>
    </dgm:pt>
    <dgm:pt modelId="{82E78B97-6B94-48C1-A93E-BA897C9EDB26}">
      <dgm:prSet/>
      <dgm:spPr/>
      <dgm:t>
        <a:bodyPr/>
        <a:lstStyle/>
        <a:p>
          <a:r>
            <a:rPr lang="en-US"/>
            <a:t>An online questionnaire directed to EAPN national networks, in order to capture the key data and information. </a:t>
          </a:r>
        </a:p>
      </dgm:t>
    </dgm:pt>
    <dgm:pt modelId="{807C2E77-CDDE-4472-A832-1EE5FB727934}" type="parTrans" cxnId="{26DAE25E-B93E-4ED2-AFC1-E74431742C5F}">
      <dgm:prSet/>
      <dgm:spPr/>
      <dgm:t>
        <a:bodyPr/>
        <a:lstStyle/>
        <a:p>
          <a:endParaRPr lang="en-US"/>
        </a:p>
      </dgm:t>
    </dgm:pt>
    <dgm:pt modelId="{DA23058C-9EA5-4FA1-9682-AF1B6AF69CBB}" type="sibTrans" cxnId="{26DAE25E-B93E-4ED2-AFC1-E74431742C5F}">
      <dgm:prSet/>
      <dgm:spPr/>
      <dgm:t>
        <a:bodyPr/>
        <a:lstStyle/>
        <a:p>
          <a:endParaRPr lang="en-US"/>
        </a:p>
      </dgm:t>
    </dgm:pt>
    <dgm:pt modelId="{46D01C56-6A7B-440F-9F26-AD0128954E8A}">
      <dgm:prSet/>
      <dgm:spPr/>
      <dgm:t>
        <a:bodyPr/>
        <a:lstStyle/>
        <a:p>
          <a:r>
            <a:rPr lang="en-US"/>
            <a:t>Testimonies of people experiencing poverty from different countries</a:t>
          </a:r>
          <a:r>
            <a:rPr lang="es-ES"/>
            <a:t> </a:t>
          </a:r>
          <a:r>
            <a:rPr lang="en-US"/>
            <a:t>.</a:t>
          </a:r>
        </a:p>
      </dgm:t>
    </dgm:pt>
    <dgm:pt modelId="{BAB272AE-8338-4673-A6DF-B31038092171}" type="parTrans" cxnId="{4263FA94-8F33-4652-B51D-FB56300F1F53}">
      <dgm:prSet/>
      <dgm:spPr/>
      <dgm:t>
        <a:bodyPr/>
        <a:lstStyle/>
        <a:p>
          <a:endParaRPr lang="en-US"/>
        </a:p>
      </dgm:t>
    </dgm:pt>
    <dgm:pt modelId="{88CA0EF7-DFB7-48B0-8318-979EA89956BF}" type="sibTrans" cxnId="{4263FA94-8F33-4652-B51D-FB56300F1F53}">
      <dgm:prSet/>
      <dgm:spPr/>
      <dgm:t>
        <a:bodyPr/>
        <a:lstStyle/>
        <a:p>
          <a:endParaRPr lang="en-US"/>
        </a:p>
      </dgm:t>
    </dgm:pt>
    <dgm:pt modelId="{D47C1B6C-9C94-40FC-8660-9AAA1B7B08B8}">
      <dgm:prSet/>
      <dgm:spPr/>
      <dgm:t>
        <a:bodyPr/>
        <a:lstStyle/>
        <a:p>
          <a:r>
            <a:rPr lang="en-US"/>
            <a:t>An online questionnaire directed to the European Organizations belonging to EAPN, to incorporate their own analysis on this matter. </a:t>
          </a:r>
        </a:p>
      </dgm:t>
    </dgm:pt>
    <dgm:pt modelId="{5EF24F31-D00D-4E05-B33B-12F6CF0845C6}" type="parTrans" cxnId="{C1D7A9BC-2DEC-4A12-A46A-AB5F9CA26819}">
      <dgm:prSet/>
      <dgm:spPr/>
      <dgm:t>
        <a:bodyPr/>
        <a:lstStyle/>
        <a:p>
          <a:endParaRPr lang="en-US"/>
        </a:p>
      </dgm:t>
    </dgm:pt>
    <dgm:pt modelId="{BA66C11A-FF96-48E7-AA98-F154D0F89751}" type="sibTrans" cxnId="{C1D7A9BC-2DEC-4A12-A46A-AB5F9CA26819}">
      <dgm:prSet/>
      <dgm:spPr/>
      <dgm:t>
        <a:bodyPr/>
        <a:lstStyle/>
        <a:p>
          <a:endParaRPr lang="en-US"/>
        </a:p>
      </dgm:t>
    </dgm:pt>
    <dgm:pt modelId="{F6EEEF52-395B-403E-8FDB-1E77626BF422}">
      <dgm:prSet/>
      <dgm:spPr/>
      <dgm:t>
        <a:bodyPr/>
        <a:lstStyle/>
        <a:p>
          <a:r>
            <a:rPr lang="en-US"/>
            <a:t>Desk research to complete information.</a:t>
          </a:r>
        </a:p>
      </dgm:t>
    </dgm:pt>
    <dgm:pt modelId="{1306DDA9-6B16-4A9B-98A2-D2487E0297C0}" type="parTrans" cxnId="{B8DC6CA4-1AB5-4882-B257-DE3947A8C2DB}">
      <dgm:prSet/>
      <dgm:spPr/>
      <dgm:t>
        <a:bodyPr/>
        <a:lstStyle/>
        <a:p>
          <a:endParaRPr lang="en-US"/>
        </a:p>
      </dgm:t>
    </dgm:pt>
    <dgm:pt modelId="{4778C2F6-5F37-485E-A6C1-6EF25915C640}" type="sibTrans" cxnId="{B8DC6CA4-1AB5-4882-B257-DE3947A8C2DB}">
      <dgm:prSet/>
      <dgm:spPr/>
      <dgm:t>
        <a:bodyPr/>
        <a:lstStyle/>
        <a:p>
          <a:endParaRPr lang="en-US"/>
        </a:p>
      </dgm:t>
    </dgm:pt>
    <dgm:pt modelId="{F81FF429-DD59-C549-9F20-A67D9A29F23B}" type="pres">
      <dgm:prSet presAssocID="{AE220778-578C-47DA-BE54-D7025024D2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2C01651-F71E-384D-9B3B-2F551C259042}" type="pres">
      <dgm:prSet presAssocID="{D467983B-C339-4FD5-91F4-F2B66520493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D2B38C-E7FB-E145-B9DF-D68D5A90F4F9}" type="pres">
      <dgm:prSet presAssocID="{6B368984-00C9-4166-B0DC-C2BAF59E64DA}" presName="sibTrans" presStyleCnt="0"/>
      <dgm:spPr/>
    </dgm:pt>
    <dgm:pt modelId="{97F5FCB4-41E4-7447-AF77-58353304A7BD}" type="pres">
      <dgm:prSet presAssocID="{82E78B97-6B94-48C1-A93E-BA897C9EDB2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232C9C-FF66-4B4B-9430-4D67DD431D71}" type="pres">
      <dgm:prSet presAssocID="{DA23058C-9EA5-4FA1-9682-AF1B6AF69CBB}" presName="sibTrans" presStyleCnt="0"/>
      <dgm:spPr/>
    </dgm:pt>
    <dgm:pt modelId="{89B4E182-DD75-7E47-B863-CFE4B9B392C3}" type="pres">
      <dgm:prSet presAssocID="{46D01C56-6A7B-440F-9F26-AD0128954E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5FA125-C23C-0C48-91F2-55E2C0D86795}" type="pres">
      <dgm:prSet presAssocID="{88CA0EF7-DFB7-48B0-8318-979EA89956BF}" presName="sibTrans" presStyleCnt="0"/>
      <dgm:spPr/>
    </dgm:pt>
    <dgm:pt modelId="{281E7A15-F009-E94C-8E21-5CCC4DD4DA20}" type="pres">
      <dgm:prSet presAssocID="{D47C1B6C-9C94-40FC-8660-9AAA1B7B08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CCBA31-2C78-9642-8EC9-E3D424AD0B4D}" type="pres">
      <dgm:prSet presAssocID="{BA66C11A-FF96-48E7-AA98-F154D0F89751}" presName="sibTrans" presStyleCnt="0"/>
      <dgm:spPr/>
    </dgm:pt>
    <dgm:pt modelId="{F55EFD2A-46B9-EC41-9438-FBF3100E1EE0}" type="pres">
      <dgm:prSet presAssocID="{F6EEEF52-395B-403E-8FDB-1E77626BF42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8DC6CA4-1AB5-4882-B257-DE3947A8C2DB}" srcId="{AE220778-578C-47DA-BE54-D7025024D2BD}" destId="{F6EEEF52-395B-403E-8FDB-1E77626BF422}" srcOrd="4" destOrd="0" parTransId="{1306DDA9-6B16-4A9B-98A2-D2487E0297C0}" sibTransId="{4778C2F6-5F37-485E-A6C1-6EF25915C640}"/>
    <dgm:cxn modelId="{BA3E9E6B-7B99-534E-B385-8A4ED1DB8FD9}" type="presOf" srcId="{F6EEEF52-395B-403E-8FDB-1E77626BF422}" destId="{F55EFD2A-46B9-EC41-9438-FBF3100E1EE0}" srcOrd="0" destOrd="0" presId="urn:microsoft.com/office/officeart/2005/8/layout/default"/>
    <dgm:cxn modelId="{1C3C2347-38F5-40FC-A6ED-58FDD688C4D8}" srcId="{AE220778-578C-47DA-BE54-D7025024D2BD}" destId="{D467983B-C339-4FD5-91F4-F2B665204935}" srcOrd="0" destOrd="0" parTransId="{B0471B51-F887-48C8-94C4-D44E0ED90672}" sibTransId="{6B368984-00C9-4166-B0DC-C2BAF59E64DA}"/>
    <dgm:cxn modelId="{2CC8E5F2-D161-AB4C-B4E5-19E0B4F2828F}" type="presOf" srcId="{82E78B97-6B94-48C1-A93E-BA897C9EDB26}" destId="{97F5FCB4-41E4-7447-AF77-58353304A7BD}" srcOrd="0" destOrd="0" presId="urn:microsoft.com/office/officeart/2005/8/layout/default"/>
    <dgm:cxn modelId="{0C84EC66-1EA2-954C-A1CC-F35774CEBCD8}" type="presOf" srcId="{D467983B-C339-4FD5-91F4-F2B665204935}" destId="{B2C01651-F71E-384D-9B3B-2F551C259042}" srcOrd="0" destOrd="0" presId="urn:microsoft.com/office/officeart/2005/8/layout/default"/>
    <dgm:cxn modelId="{B82ABFCB-2896-8B48-A0D0-08E566FF5106}" type="presOf" srcId="{AE220778-578C-47DA-BE54-D7025024D2BD}" destId="{F81FF429-DD59-C549-9F20-A67D9A29F23B}" srcOrd="0" destOrd="0" presId="urn:microsoft.com/office/officeart/2005/8/layout/default"/>
    <dgm:cxn modelId="{C1D7A9BC-2DEC-4A12-A46A-AB5F9CA26819}" srcId="{AE220778-578C-47DA-BE54-D7025024D2BD}" destId="{D47C1B6C-9C94-40FC-8660-9AAA1B7B08B8}" srcOrd="3" destOrd="0" parTransId="{5EF24F31-D00D-4E05-B33B-12F6CF0845C6}" sibTransId="{BA66C11A-FF96-48E7-AA98-F154D0F89751}"/>
    <dgm:cxn modelId="{63243838-DE20-EA4B-82A9-2295CF0B115B}" type="presOf" srcId="{D47C1B6C-9C94-40FC-8660-9AAA1B7B08B8}" destId="{281E7A15-F009-E94C-8E21-5CCC4DD4DA20}" srcOrd="0" destOrd="0" presId="urn:microsoft.com/office/officeart/2005/8/layout/default"/>
    <dgm:cxn modelId="{4263FA94-8F33-4652-B51D-FB56300F1F53}" srcId="{AE220778-578C-47DA-BE54-D7025024D2BD}" destId="{46D01C56-6A7B-440F-9F26-AD0128954E8A}" srcOrd="2" destOrd="0" parTransId="{BAB272AE-8338-4673-A6DF-B31038092171}" sibTransId="{88CA0EF7-DFB7-48B0-8318-979EA89956BF}"/>
    <dgm:cxn modelId="{26DAE25E-B93E-4ED2-AFC1-E74431742C5F}" srcId="{AE220778-578C-47DA-BE54-D7025024D2BD}" destId="{82E78B97-6B94-48C1-A93E-BA897C9EDB26}" srcOrd="1" destOrd="0" parTransId="{807C2E77-CDDE-4472-A832-1EE5FB727934}" sibTransId="{DA23058C-9EA5-4FA1-9682-AF1B6AF69CBB}"/>
    <dgm:cxn modelId="{644417B8-93A7-0346-9FC2-3DB7E4AAACE4}" type="presOf" srcId="{46D01C56-6A7B-440F-9F26-AD0128954E8A}" destId="{89B4E182-DD75-7E47-B863-CFE4B9B392C3}" srcOrd="0" destOrd="0" presId="urn:microsoft.com/office/officeart/2005/8/layout/default"/>
    <dgm:cxn modelId="{5D62A95E-E1D5-2D4F-9DDE-867F5E0D7BB5}" type="presParOf" srcId="{F81FF429-DD59-C549-9F20-A67D9A29F23B}" destId="{B2C01651-F71E-384D-9B3B-2F551C259042}" srcOrd="0" destOrd="0" presId="urn:microsoft.com/office/officeart/2005/8/layout/default"/>
    <dgm:cxn modelId="{4A986959-3E98-CB44-9382-368F7EE04FAB}" type="presParOf" srcId="{F81FF429-DD59-C549-9F20-A67D9A29F23B}" destId="{D6D2B38C-E7FB-E145-B9DF-D68D5A90F4F9}" srcOrd="1" destOrd="0" presId="urn:microsoft.com/office/officeart/2005/8/layout/default"/>
    <dgm:cxn modelId="{CCD9464B-A09B-C745-8464-423980185B77}" type="presParOf" srcId="{F81FF429-DD59-C549-9F20-A67D9A29F23B}" destId="{97F5FCB4-41E4-7447-AF77-58353304A7BD}" srcOrd="2" destOrd="0" presId="urn:microsoft.com/office/officeart/2005/8/layout/default"/>
    <dgm:cxn modelId="{96150C97-E3EF-1A4C-B9FD-48669817F02D}" type="presParOf" srcId="{F81FF429-DD59-C549-9F20-A67D9A29F23B}" destId="{20232C9C-FF66-4B4B-9430-4D67DD431D71}" srcOrd="3" destOrd="0" presId="urn:microsoft.com/office/officeart/2005/8/layout/default"/>
    <dgm:cxn modelId="{9501CCA7-46BC-0C4B-A887-BC129B776644}" type="presParOf" srcId="{F81FF429-DD59-C549-9F20-A67D9A29F23B}" destId="{89B4E182-DD75-7E47-B863-CFE4B9B392C3}" srcOrd="4" destOrd="0" presId="urn:microsoft.com/office/officeart/2005/8/layout/default"/>
    <dgm:cxn modelId="{80F53FCD-9672-E74F-9DE4-429ADB27D3DD}" type="presParOf" srcId="{F81FF429-DD59-C549-9F20-A67D9A29F23B}" destId="{A05FA125-C23C-0C48-91F2-55E2C0D86795}" srcOrd="5" destOrd="0" presId="urn:microsoft.com/office/officeart/2005/8/layout/default"/>
    <dgm:cxn modelId="{0E0533A3-4FCE-D946-848F-1169B1F04DF6}" type="presParOf" srcId="{F81FF429-DD59-C549-9F20-A67D9A29F23B}" destId="{281E7A15-F009-E94C-8E21-5CCC4DD4DA20}" srcOrd="6" destOrd="0" presId="urn:microsoft.com/office/officeart/2005/8/layout/default"/>
    <dgm:cxn modelId="{B172201F-856E-0F4A-AF04-3CFA067A7514}" type="presParOf" srcId="{F81FF429-DD59-C549-9F20-A67D9A29F23B}" destId="{F5CCBA31-2C78-9642-8EC9-E3D424AD0B4D}" srcOrd="7" destOrd="0" presId="urn:microsoft.com/office/officeart/2005/8/layout/default"/>
    <dgm:cxn modelId="{7AC65365-4996-5948-8E61-01E280DD9573}" type="presParOf" srcId="{F81FF429-DD59-C549-9F20-A67D9A29F23B}" destId="{F55EFD2A-46B9-EC41-9438-FBF3100E1EE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BBB26-0E6B-9647-AB49-28C87213D941}">
      <dsp:nvSpPr>
        <dsp:cNvPr id="0" name=""/>
        <dsp:cNvSpPr/>
      </dsp:nvSpPr>
      <dsp:spPr>
        <a:xfrm>
          <a:off x="0" y="3413854"/>
          <a:ext cx="6248400" cy="2239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In </a:t>
          </a:r>
          <a:r>
            <a:rPr lang="es-ES" sz="2600" kern="1200" dirty="0" err="1"/>
            <a:t>order</a:t>
          </a:r>
          <a:r>
            <a:rPr lang="es-ES" sz="2600" kern="1200" dirty="0"/>
            <a:t> to </a:t>
          </a:r>
          <a:r>
            <a:rPr lang="es-ES" sz="2600" kern="1200" dirty="0" err="1"/>
            <a:t>obtain</a:t>
          </a:r>
          <a:r>
            <a:rPr lang="es-ES" sz="2600" kern="1200" dirty="0"/>
            <a:t> </a:t>
          </a:r>
          <a:r>
            <a:rPr lang="es-ES" sz="2600" kern="1200" dirty="0" err="1"/>
            <a:t>the</a:t>
          </a:r>
          <a:r>
            <a:rPr lang="es-ES" sz="2600" kern="1200" dirty="0"/>
            <a:t> </a:t>
          </a:r>
          <a:r>
            <a:rPr lang="es-ES" sz="2600" kern="1200" dirty="0" err="1"/>
            <a:t>information</a:t>
          </a:r>
          <a:r>
            <a:rPr lang="es-ES" sz="2600" kern="1200" dirty="0"/>
            <a:t> and to </a:t>
          </a:r>
          <a:r>
            <a:rPr lang="es-ES" sz="2600" kern="1200" dirty="0" err="1"/>
            <a:t>make</a:t>
          </a:r>
          <a:r>
            <a:rPr lang="es-ES" sz="2600" kern="1200" dirty="0"/>
            <a:t> </a:t>
          </a:r>
          <a:r>
            <a:rPr lang="es-ES" sz="2600" kern="1200" dirty="0" err="1"/>
            <a:t>an</a:t>
          </a:r>
          <a:r>
            <a:rPr lang="es-ES" sz="2600" kern="1200" dirty="0"/>
            <a:t> </a:t>
          </a:r>
          <a:r>
            <a:rPr lang="es-ES" sz="2600" kern="1200" dirty="0" err="1"/>
            <a:t>overall</a:t>
          </a:r>
          <a:r>
            <a:rPr lang="es-ES" sz="2600" kern="1200" dirty="0"/>
            <a:t> </a:t>
          </a:r>
          <a:r>
            <a:rPr lang="es-ES" sz="2600" kern="1200" dirty="0" err="1"/>
            <a:t>analysis</a:t>
          </a:r>
          <a:r>
            <a:rPr lang="es-ES" sz="2600" kern="1200" dirty="0"/>
            <a:t> </a:t>
          </a:r>
          <a:r>
            <a:rPr lang="es-ES" sz="2600" kern="1200" dirty="0" err="1"/>
            <a:t>we</a:t>
          </a:r>
          <a:r>
            <a:rPr lang="es-ES" sz="2600" kern="1200" dirty="0"/>
            <a:t> </a:t>
          </a:r>
          <a:r>
            <a:rPr lang="es-ES" sz="2600" kern="1200" dirty="0" err="1"/>
            <a:t>conduct</a:t>
          </a:r>
          <a:r>
            <a:rPr lang="es-ES" sz="2600" kern="1200" dirty="0"/>
            <a:t> a </a:t>
          </a:r>
          <a:r>
            <a:rPr lang="es-ES" sz="2600" kern="1200" dirty="0" err="1"/>
            <a:t>Survey</a:t>
          </a:r>
          <a:r>
            <a:rPr lang="es-ES" sz="2600" kern="1200" dirty="0"/>
            <a:t>.</a:t>
          </a:r>
          <a:endParaRPr lang="en-US" sz="2600" kern="1200" dirty="0"/>
        </a:p>
      </dsp:txBody>
      <dsp:txXfrm>
        <a:off x="0" y="3413854"/>
        <a:ext cx="6248400" cy="2239858"/>
      </dsp:txXfrm>
    </dsp:sp>
    <dsp:sp modelId="{19764FF8-5B67-6341-8D3C-C5289C8E2C26}">
      <dsp:nvSpPr>
        <dsp:cNvPr id="0" name=""/>
        <dsp:cNvSpPr/>
      </dsp:nvSpPr>
      <dsp:spPr>
        <a:xfrm rot="10800000">
          <a:off x="0" y="2550"/>
          <a:ext cx="6248400" cy="344490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/>
            <a:t>For all these reasons, EAPN has a fundamental role in making these issues known and, at the same time, establishing ways for the authorities and responsible actors to the right answers.</a:t>
          </a:r>
          <a:endParaRPr lang="en-US" sz="2600" kern="1200"/>
        </a:p>
      </dsp:txBody>
      <dsp:txXfrm rot="10800000">
        <a:off x="0" y="2550"/>
        <a:ext cx="6248400" cy="2238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08995-253D-C546-8B33-A2BBFBCE1C9B}">
      <dsp:nvSpPr>
        <dsp:cNvPr id="0" name=""/>
        <dsp:cNvSpPr/>
      </dsp:nvSpPr>
      <dsp:spPr>
        <a:xfrm>
          <a:off x="762" y="894575"/>
          <a:ext cx="2974702" cy="1784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To assess the impact of the COVID crisis on the most vulnerable and poor groups, including the policy responses implemented by Governments, in each the European countries that belong to EAPN.</a:t>
          </a:r>
        </a:p>
      </dsp:txBody>
      <dsp:txXfrm>
        <a:off x="762" y="894575"/>
        <a:ext cx="2974702" cy="1784821"/>
      </dsp:txXfrm>
    </dsp:sp>
    <dsp:sp modelId="{47DDC4B6-2F7C-AA48-B75E-07A925F992E6}">
      <dsp:nvSpPr>
        <dsp:cNvPr id="0" name=""/>
        <dsp:cNvSpPr/>
      </dsp:nvSpPr>
      <dsp:spPr>
        <a:xfrm>
          <a:off x="3272935" y="894575"/>
          <a:ext cx="2974702" cy="178482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To incorporate the testimonies of people experiencing poverty.</a:t>
          </a:r>
          <a:r>
            <a:rPr lang="es-ES" sz="1600" kern="1200"/>
            <a:t> </a:t>
          </a:r>
          <a:endParaRPr lang="en-US" sz="1600" kern="1200"/>
        </a:p>
      </dsp:txBody>
      <dsp:txXfrm>
        <a:off x="3272935" y="894575"/>
        <a:ext cx="2974702" cy="1784821"/>
      </dsp:txXfrm>
    </dsp:sp>
    <dsp:sp modelId="{3498010F-5E24-E647-A18C-591D38AE667F}">
      <dsp:nvSpPr>
        <dsp:cNvPr id="0" name=""/>
        <dsp:cNvSpPr/>
      </dsp:nvSpPr>
      <dsp:spPr>
        <a:xfrm>
          <a:off x="1636848" y="2976866"/>
          <a:ext cx="2974702" cy="178482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To make recommendations at the National and EU level.</a:t>
          </a:r>
        </a:p>
      </dsp:txBody>
      <dsp:txXfrm>
        <a:off x="1636848" y="2976866"/>
        <a:ext cx="2974702" cy="1784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01651-F71E-384D-9B3B-2F551C259042}">
      <dsp:nvSpPr>
        <dsp:cNvPr id="0" name=""/>
        <dsp:cNvSpPr/>
      </dsp:nvSpPr>
      <dsp:spPr>
        <a:xfrm>
          <a:off x="157735" y="2927"/>
          <a:ext cx="2825204" cy="1695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Member exchange on the topic through a Webinar to share key issues and to draw out examples on good and bad policy practices.</a:t>
          </a:r>
        </a:p>
      </dsp:txBody>
      <dsp:txXfrm>
        <a:off x="157735" y="2927"/>
        <a:ext cx="2825204" cy="1695122"/>
      </dsp:txXfrm>
    </dsp:sp>
    <dsp:sp modelId="{97F5FCB4-41E4-7447-AF77-58353304A7BD}">
      <dsp:nvSpPr>
        <dsp:cNvPr id="0" name=""/>
        <dsp:cNvSpPr/>
      </dsp:nvSpPr>
      <dsp:spPr>
        <a:xfrm>
          <a:off x="3265460" y="2927"/>
          <a:ext cx="2825204" cy="1695122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An online questionnaire directed to EAPN national networks, in order to capture the key data and information. </a:t>
          </a:r>
        </a:p>
      </dsp:txBody>
      <dsp:txXfrm>
        <a:off x="3265460" y="2927"/>
        <a:ext cx="2825204" cy="1695122"/>
      </dsp:txXfrm>
    </dsp:sp>
    <dsp:sp modelId="{89B4E182-DD75-7E47-B863-CFE4B9B392C3}">
      <dsp:nvSpPr>
        <dsp:cNvPr id="0" name=""/>
        <dsp:cNvSpPr/>
      </dsp:nvSpPr>
      <dsp:spPr>
        <a:xfrm>
          <a:off x="157735" y="1980570"/>
          <a:ext cx="2825204" cy="169512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Testimonies of people experiencing poverty from different countries</a:t>
          </a:r>
          <a:r>
            <a:rPr lang="es-ES" sz="1800" kern="1200"/>
            <a:t> </a:t>
          </a:r>
          <a:r>
            <a:rPr lang="en-US" sz="1800" kern="1200"/>
            <a:t>.</a:t>
          </a:r>
        </a:p>
      </dsp:txBody>
      <dsp:txXfrm>
        <a:off x="157735" y="1980570"/>
        <a:ext cx="2825204" cy="1695122"/>
      </dsp:txXfrm>
    </dsp:sp>
    <dsp:sp modelId="{281E7A15-F009-E94C-8E21-5CCC4DD4DA20}">
      <dsp:nvSpPr>
        <dsp:cNvPr id="0" name=""/>
        <dsp:cNvSpPr/>
      </dsp:nvSpPr>
      <dsp:spPr>
        <a:xfrm>
          <a:off x="3265460" y="1980570"/>
          <a:ext cx="2825204" cy="1695122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An online questionnaire directed to the European Organizations belonging to EAPN, to incorporate their own analysis on this matter. </a:t>
          </a:r>
        </a:p>
      </dsp:txBody>
      <dsp:txXfrm>
        <a:off x="3265460" y="1980570"/>
        <a:ext cx="2825204" cy="1695122"/>
      </dsp:txXfrm>
    </dsp:sp>
    <dsp:sp modelId="{F55EFD2A-46B9-EC41-9438-FBF3100E1EE0}">
      <dsp:nvSpPr>
        <dsp:cNvPr id="0" name=""/>
        <dsp:cNvSpPr/>
      </dsp:nvSpPr>
      <dsp:spPr>
        <a:xfrm>
          <a:off x="1711597" y="3958213"/>
          <a:ext cx="2825204" cy="169512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Desk research to complete information.</a:t>
          </a:r>
        </a:p>
      </dsp:txBody>
      <dsp:txXfrm>
        <a:off x="1711597" y="3958213"/>
        <a:ext cx="2825204" cy="169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CFE77-7D3F-0B47-87FE-BA25B42AF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AD4970-0659-194A-A232-C433B8D73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5110D4-E899-D240-9756-7943F65B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ED19-27BF-2746-BB14-974214D4D54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99FDE-6574-474E-B7C1-9E21DC2F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67363D-70ED-DE4C-9335-BA56569C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F220-172D-1D4B-84CD-F02DE86DE14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29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163DA-6EA3-5545-AFE4-900A64C3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4CC79-8E96-6145-B7F8-A02F48179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F8FD4-953C-5C47-A369-104E58F87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ED19-27BF-2746-BB14-974214D4D54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3EA1B8-7932-0A45-AC5C-8BA212A3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71AAC-80F6-DA4D-9589-2C37E2D8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F220-172D-1D4B-84CD-F02DE86DE14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5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28760F-91CA-4943-AC93-999E9E813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F6BDCD-DE68-7640-9771-B04F76FFA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077C7C-3457-5741-86B4-CE83D101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ED19-27BF-2746-BB14-974214D4D54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4B042F-2D5A-984A-B104-71EE59C1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ABB94-BC91-5C45-98E8-6BFE4B17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F220-172D-1D4B-84CD-F02DE86DE14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87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99E33-D9B8-F148-963D-57D04E0D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969DE0-EFB6-9C45-9F72-B8AAA8120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317A7B-9437-EB4B-9011-9A805730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ED19-27BF-2746-BB14-974214D4D54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2E2B-7C82-064B-BAF6-40EEDD26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E864ED-6F50-9347-A942-54F5CCEA1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F220-172D-1D4B-84CD-F02DE86DE14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10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7F1A7-0BBD-8F43-A360-A6C6258C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56AF6D-7DB1-194B-ABC0-9E75D6C11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CEEF0-1461-F748-85A8-3E9F7F1D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ED19-27BF-2746-BB14-974214D4D54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48C249-1FB1-7C43-8EF9-02F40EA9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D9141F-330C-4A42-A1C4-FDD929A0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F220-172D-1D4B-84CD-F02DE86DE14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1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D02E6-D745-1C47-959F-48461565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53BD51-2D59-F84C-998A-293EBCFC0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37258F-E260-CE45-838D-9889C677D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F038C4-0B26-9D40-A8F6-9C54F5EB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ED19-27BF-2746-BB14-974214D4D54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8584C9-4AE1-F249-A1F7-9E906AEA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E3C68C-1102-934F-AE78-0AE072B1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F220-172D-1D4B-84CD-F02DE86DE14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6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09FCE-6CAF-3C46-8F4B-EB871E7B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B9D5B5-4593-9E45-BE80-249541147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6F7032-74DD-324C-B669-01926ADEC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7C9725-3304-4340-B8AD-44844244F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E2A412-1280-F346-85D9-21DD805EC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643373-5CF7-B54A-8944-7AA48F0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ED19-27BF-2746-BB14-974214D4D54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A8960F-041C-B643-A7CD-D174BDB2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5909B-FDF7-7140-8943-92326793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F220-172D-1D4B-84CD-F02DE86DE14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27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871DF-B359-C048-94A9-DA141218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F11E3E-96B9-D64B-8395-3C382EC6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ED19-27BF-2746-BB14-974214D4D54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DA618E-CD2F-BA49-84C0-74CA21B0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E701F9-B342-E348-B108-3812D305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F220-172D-1D4B-84CD-F02DE86DE14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95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324C25-A519-084F-B7C9-1003E724B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ED19-27BF-2746-BB14-974214D4D54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F93198-E5FE-8B47-BF3A-EB305E20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65D600-4619-0A41-8EC4-CD9CB035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F220-172D-1D4B-84CD-F02DE86DE14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33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DED39-45FB-434D-8E16-7AFFD5B7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F5E937-A70E-9545-B1AA-61DCDB942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420CDF-9864-3E47-8F1D-DFF1F2900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296AAC-7E34-6646-A9FA-01179BB1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ED19-27BF-2746-BB14-974214D4D54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C896D3-89EB-BA44-BB3A-8995E0CF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48C9AC-0181-824B-AABD-38A5ED10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F220-172D-1D4B-84CD-F02DE86DE14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21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C58D5-D96C-414F-A1B7-617C5020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9B96C9-1965-7B4E-A18D-8A947E7D8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98FFB8-C71F-8D4A-8F12-FE41EE5C0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2910CC-B78B-9241-94DD-20A83DE2A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ED19-27BF-2746-BB14-974214D4D54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3A810C-ECEE-EF40-A629-433B5990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517FB8-805B-E249-9C44-A9E33888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F220-172D-1D4B-84CD-F02DE86DE14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3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675910-8450-974F-9FE4-FBC3B4B4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84ACE0-C762-9A4C-A7E6-000AEED70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F834BE-9D4A-FD42-A630-6F2C4847A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ED19-27BF-2746-BB14-974214D4D54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0C2238-D4B8-964E-8954-095A0CB4E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473C94-B49E-C846-A5A7-3AC1B8160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F220-172D-1D4B-84CD-F02DE86DE14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apn.eu/logo-eapn-grand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62EB29B-0C3F-C54E-872F-6E6F259C97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74237" y="914400"/>
            <a:ext cx="3657600" cy="2887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 ASSESSMENT OF COVID-19, EU AND NATIONAL POLICIES ON PEOPLE IN POVERTY AND VULNERABILITY IN EUROPE</a:t>
            </a:r>
            <a:endParaRPr kumimoji="0" lang="en-US" altLang="es-ES" sz="2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A007C4BF-A439-AD44-8A15-27964C81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122846"/>
            <a:ext cx="6553545" cy="4620249"/>
          </a:xfrm>
          <a:prstGeom prst="rect">
            <a:avLst/>
          </a:prstGeom>
        </p:spPr>
      </p:pic>
      <p:pic>
        <p:nvPicPr>
          <p:cNvPr id="9" name="Imagen 8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F078A2C0-176E-B84D-BDBD-44CBED276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43063" y="4559725"/>
            <a:ext cx="1893392" cy="118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4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1C241FD-DF3C-8949-B5D8-2476862E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0"/>
            <a:ext cx="3582073" cy="3665981"/>
          </a:xfrm>
        </p:spPr>
        <p:txBody>
          <a:bodyPr anchor="ctr">
            <a:normAutofit fontScale="90000"/>
          </a:bodyPr>
          <a:lstStyle/>
          <a:p>
            <a:r>
              <a:rPr lang="es-ES" sz="4800" dirty="0" err="1">
                <a:solidFill>
                  <a:schemeClr val="bg1"/>
                </a:solidFill>
              </a:rPr>
              <a:t>The</a:t>
            </a:r>
            <a:r>
              <a:rPr lang="es-ES" sz="4800" dirty="0">
                <a:solidFill>
                  <a:schemeClr val="bg1"/>
                </a:solidFill>
              </a:rPr>
              <a:t> Coronavirus </a:t>
            </a:r>
            <a:r>
              <a:rPr lang="es-ES" sz="4800" dirty="0" err="1">
                <a:solidFill>
                  <a:schemeClr val="bg1"/>
                </a:solidFill>
              </a:rPr>
              <a:t>epidemic</a:t>
            </a:r>
            <a:r>
              <a:rPr lang="es-ES" sz="4800" dirty="0">
                <a:solidFill>
                  <a:schemeClr val="bg1"/>
                </a:solidFill>
              </a:rPr>
              <a:t> </a:t>
            </a:r>
            <a:r>
              <a:rPr lang="es-ES" sz="4800" dirty="0" err="1">
                <a:solidFill>
                  <a:schemeClr val="bg1"/>
                </a:solidFill>
              </a:rPr>
              <a:t>is</a:t>
            </a:r>
            <a:r>
              <a:rPr lang="es-ES" sz="4800" dirty="0">
                <a:solidFill>
                  <a:schemeClr val="bg1"/>
                </a:solidFill>
              </a:rPr>
              <a:t> </a:t>
            </a:r>
            <a:r>
              <a:rPr lang="es-ES" sz="4800" dirty="0" err="1">
                <a:solidFill>
                  <a:schemeClr val="bg1"/>
                </a:solidFill>
              </a:rPr>
              <a:t>putting</a:t>
            </a:r>
            <a:r>
              <a:rPr lang="es-ES" sz="4800" dirty="0">
                <a:solidFill>
                  <a:schemeClr val="bg1"/>
                </a:solidFill>
              </a:rPr>
              <a:t> </a:t>
            </a:r>
            <a:r>
              <a:rPr lang="es-ES" sz="4800" dirty="0" err="1">
                <a:solidFill>
                  <a:schemeClr val="bg1"/>
                </a:solidFill>
              </a:rPr>
              <a:t>our</a:t>
            </a:r>
            <a:r>
              <a:rPr lang="es-ES" sz="4800" dirty="0">
                <a:solidFill>
                  <a:schemeClr val="bg1"/>
                </a:solidFill>
              </a:rPr>
              <a:t> </a:t>
            </a:r>
            <a:r>
              <a:rPr lang="es-ES" sz="4800" dirty="0" err="1">
                <a:solidFill>
                  <a:schemeClr val="bg1"/>
                </a:solidFill>
              </a:rPr>
              <a:t>Welfare</a:t>
            </a:r>
            <a:r>
              <a:rPr lang="es-ES" sz="4800" dirty="0">
                <a:solidFill>
                  <a:schemeClr val="bg1"/>
                </a:solidFill>
              </a:rPr>
              <a:t> </a:t>
            </a:r>
            <a:r>
              <a:rPr lang="es-ES" sz="4800" dirty="0" err="1">
                <a:solidFill>
                  <a:schemeClr val="bg1"/>
                </a:solidFill>
              </a:rPr>
              <a:t>State</a:t>
            </a:r>
            <a:r>
              <a:rPr lang="es-ES" sz="4800" dirty="0">
                <a:solidFill>
                  <a:schemeClr val="bg1"/>
                </a:solidFill>
              </a:rPr>
              <a:t> </a:t>
            </a:r>
            <a:r>
              <a:rPr lang="es-ES" sz="4800" dirty="0" err="1">
                <a:solidFill>
                  <a:schemeClr val="bg1"/>
                </a:solidFill>
              </a:rPr>
              <a:t>on</a:t>
            </a:r>
            <a:r>
              <a:rPr lang="es-ES" sz="4800" dirty="0">
                <a:solidFill>
                  <a:schemeClr val="bg1"/>
                </a:solidFill>
              </a:rPr>
              <a:t> </a:t>
            </a:r>
            <a:r>
              <a:rPr lang="es-ES" sz="4800" dirty="0" err="1">
                <a:solidFill>
                  <a:schemeClr val="bg1"/>
                </a:solidFill>
              </a:rPr>
              <a:t>the</a:t>
            </a:r>
            <a:r>
              <a:rPr lang="es-ES" sz="4800" dirty="0">
                <a:solidFill>
                  <a:schemeClr val="bg1"/>
                </a:solidFill>
              </a:rPr>
              <a:t> </a:t>
            </a:r>
            <a:r>
              <a:rPr lang="es-ES" sz="4800" dirty="0" err="1">
                <a:solidFill>
                  <a:schemeClr val="bg1"/>
                </a:solidFill>
              </a:rPr>
              <a:t>ropes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4A4826-10E3-0344-AE2D-8F2AC5CB2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anchor="ctr">
            <a:normAutofit fontScale="85000" lnSpcReduction="20000"/>
          </a:bodyPr>
          <a:lstStyle/>
          <a:p>
            <a:r>
              <a:rPr lang="en-GB" sz="1900" dirty="0"/>
              <a:t>Although the most outstanding aspect is the health crisis, social organizations know that there are factors that affect people in situations of poverty and social vulnerability in a more acute way.</a:t>
            </a:r>
          </a:p>
          <a:p>
            <a:r>
              <a:rPr lang="en-GB" sz="1900" dirty="0"/>
              <a:t>Living in a low-income household, having a disability, suffering material deprivation, involuntary loneliness, poor health, homelessness, having a single-parent family. Being a child without an available computer or internet connection are some of these factors. </a:t>
            </a:r>
          </a:p>
          <a:p>
            <a:r>
              <a:rPr lang="en-GB" sz="1900" dirty="0"/>
              <a:t>Measures taken by governments, such as confinement at home, social distancing or online education have consequences on the groups without financial means and poor living conditions. </a:t>
            </a:r>
          </a:p>
          <a:p>
            <a:r>
              <a:rPr lang="en-GB" sz="1900" dirty="0"/>
              <a:t>Europe’s pandemic-induced lockdowns were widely expected to throw the continent into a deep recession, with massive loss of jobs. </a:t>
            </a:r>
          </a:p>
          <a:p>
            <a:r>
              <a:rPr lang="en-GB" sz="1900" dirty="0"/>
              <a:t>There is uncertainty about social protection capacity to support the weakest and to provide for the rest at national level.</a:t>
            </a:r>
          </a:p>
          <a:p>
            <a:r>
              <a:rPr lang="en-GB" sz="1900" dirty="0"/>
              <a:t>The role of the EU is and will be key: This may be a crucial crossroads regarding the population confidence in the EU.</a:t>
            </a:r>
          </a:p>
        </p:txBody>
      </p:sp>
    </p:spTree>
    <p:extLst>
      <p:ext uri="{BB962C8B-B14F-4D97-AF65-F5344CB8AC3E}">
        <p14:creationId xmlns:p14="http://schemas.microsoft.com/office/powerpoint/2010/main" val="202910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BD8B83-3020-B842-9C2C-DFB77FD1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SURVEY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A6CFC781-0CD3-4716-A4AD-943ED42DA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877834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1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081D37-BE7E-1E41-85C9-7566C7A2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AIMS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316E48A5-A43D-45C6-88C1-788063602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304423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6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D5E280-7028-DD46-BAC3-592D284E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GB" sz="4100">
                <a:solidFill>
                  <a:schemeClr val="bg1"/>
                </a:solidFill>
              </a:rPr>
              <a:t>METHODOLOGY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2365943-A092-4C6B-8933-25800B68E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252621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94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071460A-5AB9-0B46-914A-8FF6F6CB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REPORT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173E23-E102-A245-93EE-A69FD5966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anchor="ctr">
            <a:normAutofit/>
          </a:bodyPr>
          <a:lstStyle/>
          <a:p>
            <a:pPr lvl="0" fontAlgn="base"/>
            <a:r>
              <a:rPr lang="es-ES" sz="1700"/>
              <a:t>Context information </a:t>
            </a:r>
          </a:p>
          <a:p>
            <a:pPr lvl="0" fontAlgn="base"/>
            <a:r>
              <a:rPr lang="en-US" sz="1700"/>
              <a:t>Survey Key findings, overall and specifics by country:</a:t>
            </a:r>
            <a:endParaRPr lang="es-ES" sz="1700"/>
          </a:p>
          <a:p>
            <a:pPr lvl="1"/>
            <a:r>
              <a:rPr lang="en-US" sz="1700"/>
              <a:t>Analysis of the impact on women </a:t>
            </a:r>
            <a:endParaRPr lang="es-ES" sz="1700"/>
          </a:p>
          <a:p>
            <a:pPr lvl="1"/>
            <a:r>
              <a:rPr lang="en-US" sz="1700"/>
              <a:t>Identification of the most affected groups and their circumstances.</a:t>
            </a:r>
            <a:endParaRPr lang="es-ES" sz="1700"/>
          </a:p>
          <a:p>
            <a:pPr lvl="1"/>
            <a:r>
              <a:rPr lang="en-US" sz="1700"/>
              <a:t>Testimonies of people experiencing poverty.</a:t>
            </a:r>
            <a:endParaRPr lang="es-ES" sz="1700"/>
          </a:p>
          <a:p>
            <a:pPr lvl="1"/>
            <a:r>
              <a:rPr lang="en-US" sz="1700"/>
              <a:t>Main policies adopted due to the COVID-19 crisis.</a:t>
            </a:r>
            <a:endParaRPr lang="es-ES" sz="1700"/>
          </a:p>
          <a:p>
            <a:pPr lvl="1"/>
            <a:r>
              <a:rPr lang="en-US" sz="1700"/>
              <a:t>Short-term efficacy assessment of these policies </a:t>
            </a:r>
            <a:endParaRPr lang="es-ES" sz="1700"/>
          </a:p>
          <a:p>
            <a:pPr lvl="0"/>
            <a:r>
              <a:rPr lang="en-US" sz="1700"/>
              <a:t>Main conclusions or key findings drawn out from the analysis done by the EOs, regarding their own groups of concern.</a:t>
            </a:r>
            <a:endParaRPr lang="es-ES" sz="1700"/>
          </a:p>
          <a:p>
            <a:pPr lvl="0" fontAlgn="base"/>
            <a:r>
              <a:rPr lang="en-US" sz="1700"/>
              <a:t>Good practices reported by respondents.</a:t>
            </a:r>
            <a:endParaRPr lang="es-ES" sz="1700"/>
          </a:p>
          <a:p>
            <a:pPr lvl="0" fontAlgn="base"/>
            <a:r>
              <a:rPr lang="en-US" sz="1700"/>
              <a:t>Proposals and Recommendations to the National and EU level.</a:t>
            </a:r>
            <a:endParaRPr lang="es-ES" sz="1700"/>
          </a:p>
        </p:txBody>
      </p:sp>
    </p:spTree>
    <p:extLst>
      <p:ext uri="{BB962C8B-B14F-4D97-AF65-F5344CB8AC3E}">
        <p14:creationId xmlns:p14="http://schemas.microsoft.com/office/powerpoint/2010/main" val="1645878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357</Words>
  <Application>Microsoft Office PowerPoint</Application>
  <PresentationFormat>Grand écran</PresentationFormat>
  <Paragraphs>32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de Office</vt:lpstr>
      <vt:lpstr>IMPACT ASSESSMENT OF COVID-19, EU AND NATIONAL POLICIES ON PEOPLE IN POVERTY AND VULNERABILITY IN EUROPE</vt:lpstr>
      <vt:lpstr>The Coronavirus epidemic is putting our Welfare State on the ropes</vt:lpstr>
      <vt:lpstr>SURVEY</vt:lpstr>
      <vt:lpstr>AIMS</vt:lpstr>
      <vt:lpstr>METHODOLOGY</vt:lpstr>
      <vt:lpstr>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ASSESSMENT OF COVID-19, EU AND NATIONAL POLICIES ON PEOPLE IN POVERTY AND VULNERABILITY IN EUROPE</dc:title>
  <dc:creator>Graciela Malgesini</dc:creator>
  <cp:lastModifiedBy>Jeanne Dietrich</cp:lastModifiedBy>
  <cp:revision>7</cp:revision>
  <dcterms:created xsi:type="dcterms:W3CDTF">2020-04-23T06:55:24Z</dcterms:created>
  <dcterms:modified xsi:type="dcterms:W3CDTF">2020-04-28T14:35:57Z</dcterms:modified>
</cp:coreProperties>
</file>